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6" r:id="rId20"/>
    <p:sldId id="274" r:id="rId21"/>
    <p:sldId id="275" r:id="rId22"/>
  </p:sldIdLst>
  <p:sldSz cx="9144000" cy="5143500" type="screen16x9"/>
  <p:notesSz cx="6858000" cy="9144000"/>
  <p:embeddedFontLst>
    <p:embeddedFont>
      <p:font typeface="Average" panose="020B0604020202020204" charset="0"/>
      <p:regular r:id="rId24"/>
    </p:embeddedFont>
    <p:embeddedFont>
      <p:font typeface="Open Sans SemiBold" panose="020B0706030804020204" pitchFamily="34" charset="0"/>
      <p:regular r:id="rId25"/>
      <p:bold r:id="rId26"/>
      <p:italic r:id="rId27"/>
      <p:boldItalic r:id="rId28"/>
    </p:embeddedFont>
    <p:embeddedFont>
      <p:font typeface="Oswald" panose="00000500000000000000" pitchFamily="2" charset="0"/>
      <p:regular r:id="rId29"/>
      <p:bold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200" d="100"/>
          <a:sy n="200" d="100"/>
        </p:scale>
        <p:origin x="3192" y="150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3697044534f_1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3697044534f_1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6a5a52486b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6a5a52486b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6a7617248f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36a7617248f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6a7617248f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36a7617248f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6a7617248f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6a7617248f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6a5a52486b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36a5a52486b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36a5a52486b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36a5a52486b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697044534f_1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3697044534f_1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6a5a52486b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36a5a52486b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6a40f221eb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6a40f221eb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3697044534f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3697044534f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6a5a52486b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36a5a52486b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697044534f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697044534f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36a7617248f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36a7617248f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6a5a52486b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36a5a52486b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6a7617248f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6a7617248f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6a5a52486b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6a5a52486b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697044534f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697044534f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6a5a52486b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36a5a52486b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Google Shape;11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>
            <a:spLocks noGrp="1"/>
          </p:cNvSpPr>
          <p:nvPr>
            <p:ph type="body" idx="1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2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" name="Google Shape;42;p9"/>
          <p:cNvSpPr txBox="1">
            <a:spLocks noGrp="1"/>
          </p:cNvSpPr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subTitle" idx="1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>
            <a:endParaRPr/>
          </a:p>
        </p:txBody>
      </p:sp>
      <p:sp>
        <p:nvSpPr>
          <p:cNvPr id="48" name="Google Shape;48;p10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lat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>
            <a:spLocks noGrp="1"/>
          </p:cNvSpPr>
          <p:nvPr>
            <p:ph type="ctrTitle"/>
          </p:nvPr>
        </p:nvSpPr>
        <p:spPr>
          <a:xfrm>
            <a:off x="311700" y="843350"/>
            <a:ext cx="8520600" cy="178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nl" sz="3280">
                <a:latin typeface="Open Sans SemiBold"/>
                <a:ea typeface="Open Sans SemiBold"/>
                <a:cs typeface="Open Sans SemiBold"/>
                <a:sym typeface="Open Sans SemiBold"/>
              </a:rPr>
              <a:t>Modular Design and Coordination</a:t>
            </a:r>
            <a:br>
              <a:rPr lang="nl" sz="3280">
                <a:latin typeface="Open Sans SemiBold"/>
                <a:ea typeface="Open Sans SemiBold"/>
                <a:cs typeface="Open Sans SemiBold"/>
                <a:sym typeface="Open Sans SemiBold"/>
              </a:rPr>
            </a:br>
            <a:r>
              <a:rPr lang="nl" sz="3280">
                <a:latin typeface="Open Sans SemiBold"/>
                <a:ea typeface="Open Sans SemiBold"/>
                <a:cs typeface="Open Sans SemiBold"/>
                <a:sym typeface="Open Sans SemiBold"/>
              </a:rPr>
              <a:t> of Computer-Controlled Characters </a:t>
            </a:r>
            <a:br>
              <a:rPr lang="nl" sz="3280">
                <a:latin typeface="Open Sans SemiBold"/>
                <a:ea typeface="Open Sans SemiBold"/>
                <a:cs typeface="Open Sans SemiBold"/>
                <a:sym typeface="Open Sans SemiBold"/>
              </a:rPr>
            </a:br>
            <a:r>
              <a:rPr lang="nl" sz="3280">
                <a:latin typeface="Open Sans SemiBold"/>
                <a:ea typeface="Open Sans SemiBold"/>
                <a:cs typeface="Open Sans SemiBold"/>
                <a:sym typeface="Open Sans SemiBold"/>
              </a:rPr>
              <a:t>in Games</a:t>
            </a:r>
            <a:endParaRPr sz="3280"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1"/>
          </p:nvPr>
        </p:nvSpPr>
        <p:spPr>
          <a:xfrm>
            <a:off x="311700" y="3622825"/>
            <a:ext cx="8520600" cy="111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" sz="1300"/>
              <a:t>Khemin Van Gestelen</a:t>
            </a:r>
            <a:endParaRPr sz="1300"/>
          </a:p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/>
          </a:p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" sz="1100"/>
              <a:t>June 26th, 2025</a:t>
            </a:r>
            <a:endParaRPr sz="1100"/>
          </a:p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/>
          </a:p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" sz="1100"/>
              <a:t>Promotor: Prof. Hans Vangheluwe – Co-promotor: Prof. Clark Verbrugge – Advisor: Joeri Exelmans</a:t>
            </a:r>
            <a:endParaRPr sz="1100"/>
          </a:p>
        </p:txBody>
      </p:sp>
      <p:sp>
        <p:nvSpPr>
          <p:cNvPr id="61" name="Google Shape;61;p13"/>
          <p:cNvSpPr txBox="1"/>
          <p:nvPr/>
        </p:nvSpPr>
        <p:spPr>
          <a:xfrm>
            <a:off x="2589150" y="3185425"/>
            <a:ext cx="39657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sz="15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Thesis Defense – University of Antwerp</a:t>
            </a:r>
            <a:endParaRPr sz="15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Semantic analysis</a:t>
            </a:r>
            <a:endParaRPr/>
          </a:p>
        </p:txBody>
      </p:sp>
      <p:sp>
        <p:nvSpPr>
          <p:cNvPr id="126" name="Google Shape;126;p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nl"/>
              <a:t>Limited documentation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nl"/>
              <a:t>Testing statechart </a:t>
            </a:r>
            <a:r>
              <a:rPr lang="nl" sz="800"/>
              <a:t>[4]</a:t>
            </a:r>
            <a:endParaRPr sz="80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nl"/>
              <a:t>Orthogonal regions testing different semantics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nl"/>
              <a:t>Additional small tests</a:t>
            </a:r>
            <a:endParaRPr/>
          </a:p>
        </p:txBody>
      </p:sp>
      <p:sp>
        <p:nvSpPr>
          <p:cNvPr id="127" name="Google Shape;127;p22"/>
          <p:cNvSpPr txBox="1"/>
          <p:nvPr/>
        </p:nvSpPr>
        <p:spPr>
          <a:xfrm>
            <a:off x="311700" y="4661450"/>
            <a:ext cx="8520600" cy="35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sz="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[4] J. Exelmans, S. V. Mierlo, and H. Vangheluwe, “A statecharts interpreter and compiler with semantic variability,” MODELS ’22: Proceedings of the 25th International Conference on Model Driven Engineering Languages and Systems: Companion Proceedings, pp. 722–727, 2022.</a:t>
            </a:r>
            <a:endParaRPr sz="8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23" title="BigStepMaximality-original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950" y="947525"/>
            <a:ext cx="1374125" cy="3248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3" title="InputEventLifeline-original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39750" y="1186462"/>
            <a:ext cx="1505500" cy="2651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3" title="InternalEventLifeline-original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19925" y="1362194"/>
            <a:ext cx="5571674" cy="24191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24" title="MemoryProtocol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0175" y="787150"/>
            <a:ext cx="3263301" cy="356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4" title="Priority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48775" y="1062175"/>
            <a:ext cx="2932875" cy="301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5" title="ComboStepMaximality-original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900" y="787425"/>
            <a:ext cx="8728199" cy="356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Alterations</a:t>
            </a:r>
            <a:endParaRPr/>
          </a:p>
        </p:txBody>
      </p:sp>
      <p:pic>
        <p:nvPicPr>
          <p:cNvPr id="151" name="Google Shape;151;p26" title="BigStepMaximality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6378" y="1098963"/>
            <a:ext cx="1530450" cy="352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6" title="InputEventLifeLine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94311" y="1098975"/>
            <a:ext cx="1799788" cy="352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Semantic results</a:t>
            </a:r>
            <a:endParaRPr/>
          </a:p>
        </p:txBody>
      </p:sp>
      <p:sp>
        <p:nvSpPr>
          <p:cNvPr id="158" name="Google Shape;158;p27"/>
          <p:cNvSpPr txBox="1">
            <a:spLocks noGrp="1"/>
          </p:cNvSpPr>
          <p:nvPr>
            <p:ph type="body" idx="1"/>
          </p:nvPr>
        </p:nvSpPr>
        <p:spPr>
          <a:xfrm>
            <a:off x="311700" y="112762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nl"/>
              <a:t>Transition semantics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nl"/>
              <a:t>Event lifetime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nl"/>
              <a:t>Combo-Step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59" name="Google Shape;159;p27" title="image_2025-06-23_095702862.png"/>
          <p:cNvPicPr preferRelativeResize="0"/>
          <p:nvPr/>
        </p:nvPicPr>
        <p:blipFill rotWithShape="1">
          <a:blip r:embed="rId3">
            <a:alphaModFix/>
          </a:blip>
          <a:srcRect r="72725"/>
          <a:stretch/>
        </p:blipFill>
        <p:spPr>
          <a:xfrm>
            <a:off x="5689166" y="0"/>
            <a:ext cx="1920535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Coordination and Communication</a:t>
            </a:r>
            <a:endParaRPr/>
          </a:p>
        </p:txBody>
      </p:sp>
      <p:sp>
        <p:nvSpPr>
          <p:cNvPr id="165" name="Google Shape;165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nl"/>
              <a:t>Distributed Intelligence </a:t>
            </a:r>
            <a:r>
              <a:rPr lang="nl" sz="800"/>
              <a:t>[5]</a:t>
            </a:r>
            <a:endParaRPr sz="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nl"/>
              <a:t>Formation Control </a:t>
            </a:r>
            <a:r>
              <a:rPr lang="nl" sz="800"/>
              <a:t>[6]</a:t>
            </a:r>
            <a:endParaRPr sz="800"/>
          </a:p>
        </p:txBody>
      </p:sp>
      <p:pic>
        <p:nvPicPr>
          <p:cNvPr id="166" name="Google Shape;166;p28" title="interaction_types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53550" y="1017724"/>
            <a:ext cx="2378750" cy="1869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8" title="FormationTechniques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49399" y="3309700"/>
            <a:ext cx="5282899" cy="1105100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8"/>
          <p:cNvSpPr txBox="1"/>
          <p:nvPr/>
        </p:nvSpPr>
        <p:spPr>
          <a:xfrm>
            <a:off x="311700" y="4656475"/>
            <a:ext cx="85206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sz="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[5] L. E. Parker, “Distributed intelligence: Overview of the field and its application in multi-robot systems,” Association for the Advancement of Artificial Intelligence, 2007.</a:t>
            </a:r>
            <a:endParaRPr sz="8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sz="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[6] T. Balch and R. C. Arkin, “Behavior-based formation control for multirobot teams,” IEEE Transactions on Robotics and Automation, vol. 14, no. 6, pp. 926–939, 1998.</a:t>
            </a:r>
            <a:endParaRPr sz="8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69" name="Google Shape;169;p28"/>
          <p:cNvSpPr txBox="1"/>
          <p:nvPr/>
        </p:nvSpPr>
        <p:spPr>
          <a:xfrm>
            <a:off x="8597450" y="2809475"/>
            <a:ext cx="327900" cy="3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sz="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[5]</a:t>
            </a:r>
            <a:endParaRPr sz="18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70" name="Google Shape;170;p28"/>
          <p:cNvSpPr txBox="1"/>
          <p:nvPr/>
        </p:nvSpPr>
        <p:spPr>
          <a:xfrm>
            <a:off x="8597450" y="4343275"/>
            <a:ext cx="327900" cy="3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sz="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[6]</a:t>
            </a:r>
            <a:endParaRPr sz="18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Practical Experiments</a:t>
            </a:r>
            <a:endParaRPr/>
          </a:p>
        </p:txBody>
      </p:sp>
      <p:sp>
        <p:nvSpPr>
          <p:cNvPr id="176" name="Google Shape;176;p2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227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nl"/>
              <a:t>Interaction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nl"/>
              <a:t>Coordination and communication</a:t>
            </a:r>
            <a:endParaRPr/>
          </a:p>
        </p:txBody>
      </p:sp>
      <p:pic>
        <p:nvPicPr>
          <p:cNvPr id="177" name="Google Shape;177;p29" title="coord_exp_quadrant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39225" y="1152475"/>
            <a:ext cx="4293083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0"/>
          <p:cNvSpPr txBox="1">
            <a:spLocks noGrp="1"/>
          </p:cNvSpPr>
          <p:nvPr>
            <p:ph type="title"/>
          </p:nvPr>
        </p:nvSpPr>
        <p:spPr>
          <a:xfrm>
            <a:off x="311700" y="206969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dirty="0"/>
              <a:t>Coordination Experiments Demos</a:t>
            </a:r>
            <a:endParaRPr dirty="0"/>
          </a:p>
        </p:txBody>
      </p:sp>
      <p:pic>
        <p:nvPicPr>
          <p:cNvPr id="184" name="Google Shape;184;p30" title="game_screenshot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14700" y="1213538"/>
            <a:ext cx="4914600" cy="3294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scout-demo">
            <a:hlinkClick r:id="" action="ppaction://media"/>
            <a:extLst>
              <a:ext uri="{FF2B5EF4-FFF2-40B4-BE49-F238E27FC236}">
                <a16:creationId xmlns:a16="http://schemas.microsoft.com/office/drawing/2014/main" id="{371DD391-2F0A-8A92-0EEE-ED5412907D3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21639" y="779669"/>
            <a:ext cx="7300722" cy="410665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178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leader-demo">
            <a:hlinkClick r:id="" action="ppaction://media"/>
            <a:extLst>
              <a:ext uri="{FF2B5EF4-FFF2-40B4-BE49-F238E27FC236}">
                <a16:creationId xmlns:a16="http://schemas.microsoft.com/office/drawing/2014/main" id="{9EE528AF-9C42-66A3-88AE-084B3173934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07219" y="341560"/>
            <a:ext cx="7929562" cy="4460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645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715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Motivation</a:t>
            </a:r>
            <a:endParaRPr/>
          </a:p>
        </p:txBody>
      </p:sp>
      <p:sp>
        <p:nvSpPr>
          <p:cNvPr id="67" name="Google Shape;67;p14"/>
          <p:cNvSpPr txBox="1">
            <a:spLocks noGrp="1"/>
          </p:cNvSpPr>
          <p:nvPr>
            <p:ph type="body" idx="1"/>
          </p:nvPr>
        </p:nvSpPr>
        <p:spPr>
          <a:xfrm>
            <a:off x="192425" y="1223325"/>
            <a:ext cx="4995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nl"/>
              <a:t>The need for believable NPCs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nl"/>
              <a:t>Popular game genres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nl"/>
              <a:t>Team-based game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nl"/>
              <a:t>Autonomy and Coordination</a:t>
            </a:r>
            <a:endParaRPr/>
          </a:p>
        </p:txBody>
      </p:sp>
      <p:pic>
        <p:nvPicPr>
          <p:cNvPr id="68" name="Google Shape;68;p14" title="GameGenres.PNG"/>
          <p:cNvPicPr preferRelativeResize="0"/>
          <p:nvPr/>
        </p:nvPicPr>
        <p:blipFill rotWithShape="1">
          <a:blip r:embed="rId3">
            <a:alphaModFix/>
          </a:blip>
          <a:srcRect l="7575" r="9361"/>
          <a:stretch/>
        </p:blipFill>
        <p:spPr>
          <a:xfrm>
            <a:off x="5348650" y="1017725"/>
            <a:ext cx="3483651" cy="249635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4"/>
          <p:cNvSpPr txBox="1"/>
          <p:nvPr/>
        </p:nvSpPr>
        <p:spPr>
          <a:xfrm>
            <a:off x="311700" y="4731025"/>
            <a:ext cx="8520600" cy="2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sz="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[1] A. A. Qaffas, “An operational study of video games’ genres,” International Journal of Interactive Mobile Technologies (iJIM), vol. 14, no. 15, pp. 175–194, 2020.</a:t>
            </a:r>
            <a:endParaRPr sz="8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70" name="Google Shape;70;p14"/>
          <p:cNvSpPr txBox="1"/>
          <p:nvPr/>
        </p:nvSpPr>
        <p:spPr>
          <a:xfrm>
            <a:off x="8623575" y="3429450"/>
            <a:ext cx="327900" cy="3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sz="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[1]</a:t>
            </a:r>
            <a:endParaRPr sz="18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Conclusion</a:t>
            </a:r>
            <a:endParaRPr/>
          </a:p>
        </p:txBody>
      </p:sp>
      <p:sp>
        <p:nvSpPr>
          <p:cNvPr id="190" name="Google Shape;190;p3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nl"/>
              <a:t>Modular design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nl"/>
              <a:t>Communicating objects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nl"/>
              <a:t>behavior modelled with Statecharts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nl"/>
              <a:t>Non-player characters in a game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nl"/>
              <a:t>Contributions</a:t>
            </a:r>
            <a:endParaRPr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nl"/>
              <a:t>Semantic analysis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nl"/>
              <a:t>Exploration of modular design in the Godot engine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Future Work</a:t>
            </a:r>
            <a:endParaRPr/>
          </a:p>
        </p:txBody>
      </p:sp>
      <p:sp>
        <p:nvSpPr>
          <p:cNvPr id="196" name="Google Shape;196;p3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nl"/>
              <a:t>Evaluation – parameterization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nl"/>
              <a:t>playability (include human player)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nl"/>
              <a:t>Coordination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nl"/>
              <a:t>communication, formations, tactics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nl"/>
              <a:t>Coordination problems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nl"/>
              <a:t>friendly fire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The Godot engine</a:t>
            </a:r>
            <a:endParaRPr/>
          </a:p>
        </p:txBody>
      </p:sp>
      <p:sp>
        <p:nvSpPr>
          <p:cNvPr id="76" name="Google Shape;76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nl"/>
              <a:t>Nodes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nl"/>
              <a:t>Scenes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nl"/>
              <a:t>SceneTree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nl"/>
              <a:t>Behavior through code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nl"/>
              <a:t>GDScript</a:t>
            </a:r>
            <a:endParaRPr/>
          </a:p>
          <a:p>
            <a:pPr marL="4572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77" name="Google Shape;77;p15" title="GodotCodingExampl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5025" y="1017725"/>
            <a:ext cx="4881499" cy="3961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84" name="Google Shape;84;p16" title="GodotEnvironment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15689"/>
            <a:ext cx="9144003" cy="41121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Modular Design</a:t>
            </a:r>
            <a:endParaRPr/>
          </a:p>
        </p:txBody>
      </p:sp>
      <p:sp>
        <p:nvSpPr>
          <p:cNvPr id="90" name="Google Shape;90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1163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nl"/>
              <a:t>Understandability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nl"/>
              <a:t>Reusability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nl"/>
              <a:t>Godot’s modularity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nl"/>
              <a:t>Appropriate formalism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nl"/>
              <a:t>Inspiration for approach</a:t>
            </a:r>
            <a:endParaRPr/>
          </a:p>
          <a:p>
            <a:pPr marL="91440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nl" sz="1200"/>
              <a:t>Model-based design of computer-controlled game character behavior </a:t>
            </a:r>
            <a:r>
              <a:rPr lang="nl" sz="800"/>
              <a:t>[2]</a:t>
            </a:r>
            <a:endParaRPr sz="800"/>
          </a:p>
          <a:p>
            <a:pPr marL="91440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nl" sz="1200"/>
              <a:t>Reusable components for artificial intelligence in computer games </a:t>
            </a:r>
            <a:r>
              <a:rPr lang="nl" sz="800"/>
              <a:t>[3]</a:t>
            </a:r>
            <a:endParaRPr sz="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91" name="Google Shape;91;p17" title="LayersOfAbstraction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11700" y="1167600"/>
            <a:ext cx="3023675" cy="2808275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7"/>
          <p:cNvSpPr txBox="1"/>
          <p:nvPr/>
        </p:nvSpPr>
        <p:spPr>
          <a:xfrm>
            <a:off x="8106850" y="3902150"/>
            <a:ext cx="327900" cy="3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sz="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[2]</a:t>
            </a:r>
            <a:endParaRPr sz="18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93" name="Google Shape;93;p17"/>
          <p:cNvSpPr txBox="1"/>
          <p:nvPr/>
        </p:nvSpPr>
        <p:spPr>
          <a:xfrm>
            <a:off x="311700" y="4636600"/>
            <a:ext cx="8520600" cy="3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sz="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[2] J. Kienzle, A. Denault, and H. Vangheluwe, “Model-based design of computer-controlled game character behavior,” MoDELS 2007, LNCS 4735, pp. 650––665, 2007.</a:t>
            </a:r>
            <a:endParaRPr sz="8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sz="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[3] C. Dragert, J. Kienzle, and C. Verbrugge, “Reusable components for artificial intelligence in computer games,” GAS, pp. 35–41, 2012.</a:t>
            </a:r>
            <a:endParaRPr sz="8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8" title="ComponentCommunication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8225" y="402425"/>
            <a:ext cx="7047551" cy="4338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Statecharts</a:t>
            </a:r>
            <a:endParaRPr/>
          </a:p>
        </p:txBody>
      </p:sp>
      <p:sp>
        <p:nvSpPr>
          <p:cNvPr id="104" name="Google Shape;104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0863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nl"/>
              <a:t>Finite State Machines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nl"/>
              <a:t>Hierarchy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nl"/>
              <a:t>Concurrency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nl"/>
              <a:t>Timed behavior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nl"/>
              <a:t>History</a:t>
            </a:r>
            <a:endParaRPr/>
          </a:p>
        </p:txBody>
      </p:sp>
      <p:pic>
        <p:nvPicPr>
          <p:cNvPr id="105" name="Google Shape;105;p19" title="StatechartOverview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8000" y="1152475"/>
            <a:ext cx="4150075" cy="3349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Statecharts in Godot</a:t>
            </a:r>
            <a:endParaRPr/>
          </a:p>
        </p:txBody>
      </p:sp>
      <p:sp>
        <p:nvSpPr>
          <p:cNvPr id="111" name="Google Shape;111;p20"/>
          <p:cNvSpPr txBox="1">
            <a:spLocks noGrp="1"/>
          </p:cNvSpPr>
          <p:nvPr>
            <p:ph type="body" idx="1"/>
          </p:nvPr>
        </p:nvSpPr>
        <p:spPr>
          <a:xfrm>
            <a:off x="311700" y="115745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nl"/>
              <a:t>Godot Statechart Extension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nl"/>
              <a:t>developed by Godot community developer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12" name="Google Shape;112;p20" title="lightswitch_exampl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63775" y="1207600"/>
            <a:ext cx="1768525" cy="336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20" title="lightswitch_example_godot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18350" y="2527550"/>
            <a:ext cx="3845425" cy="204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1"/>
          <p:cNvSpPr txBox="1">
            <a:spLocks noGrp="1"/>
          </p:cNvSpPr>
          <p:nvPr>
            <p:ph type="title"/>
          </p:nvPr>
        </p:nvSpPr>
        <p:spPr>
          <a:xfrm>
            <a:off x="311700" y="198589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dirty="0"/>
              <a:t>Bouncing Ball Demo</a:t>
            </a:r>
            <a:endParaRPr dirty="0"/>
          </a:p>
        </p:txBody>
      </p:sp>
      <p:pic>
        <p:nvPicPr>
          <p:cNvPr id="120" name="Google Shape;120;p21" title="BouncingBallGameSC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17800" y="1417762"/>
            <a:ext cx="5108402" cy="2885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bouncing-ball-demo">
            <a:hlinkClick r:id="" action="ppaction://media"/>
            <a:extLst>
              <a:ext uri="{FF2B5EF4-FFF2-40B4-BE49-F238E27FC236}">
                <a16:creationId xmlns:a16="http://schemas.microsoft.com/office/drawing/2014/main" id="{B2947306-C7E8-37F8-71A2-87E4D70AD49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53833" y="771289"/>
            <a:ext cx="7236334" cy="407043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39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472</Words>
  <Application>Microsoft Office PowerPoint</Application>
  <PresentationFormat>On-screen Show (16:9)</PresentationFormat>
  <Paragraphs>83</Paragraphs>
  <Slides>21</Slides>
  <Notes>20</Notes>
  <HiddenSlides>0</HiddenSlides>
  <MMClips>3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Open Sans SemiBold</vt:lpstr>
      <vt:lpstr>Average</vt:lpstr>
      <vt:lpstr>Oswald</vt:lpstr>
      <vt:lpstr>Slate</vt:lpstr>
      <vt:lpstr>Modular Design and Coordination  of Computer-Controlled Characters  in Games</vt:lpstr>
      <vt:lpstr>Motivation</vt:lpstr>
      <vt:lpstr>The Godot engine</vt:lpstr>
      <vt:lpstr>PowerPoint Presentation</vt:lpstr>
      <vt:lpstr>Modular Design</vt:lpstr>
      <vt:lpstr>PowerPoint Presentation</vt:lpstr>
      <vt:lpstr>Statecharts</vt:lpstr>
      <vt:lpstr>Statecharts in Godot</vt:lpstr>
      <vt:lpstr>Bouncing Ball Demo</vt:lpstr>
      <vt:lpstr>Semantic analysis</vt:lpstr>
      <vt:lpstr>PowerPoint Presentation</vt:lpstr>
      <vt:lpstr>PowerPoint Presentation</vt:lpstr>
      <vt:lpstr>PowerPoint Presentation</vt:lpstr>
      <vt:lpstr>Alterations</vt:lpstr>
      <vt:lpstr>Semantic results</vt:lpstr>
      <vt:lpstr>Coordination and Communication</vt:lpstr>
      <vt:lpstr>Practical Experiments</vt:lpstr>
      <vt:lpstr>Coordination Experiments Demos</vt:lpstr>
      <vt:lpstr>PowerPoint Presentation</vt:lpstr>
      <vt:lpstr>Conclusion</vt:lpstr>
      <vt:lpstr>Future Work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Khemin Van Gestelen</cp:lastModifiedBy>
  <cp:revision>2</cp:revision>
  <dcterms:modified xsi:type="dcterms:W3CDTF">2025-06-25T14:03:19Z</dcterms:modified>
</cp:coreProperties>
</file>